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301" r:id="rId2"/>
    <p:sldId id="1574" r:id="rId3"/>
    <p:sldId id="1573" r:id="rId4"/>
    <p:sldId id="1571" r:id="rId5"/>
    <p:sldId id="1572" r:id="rId6"/>
    <p:sldId id="302" r:id="rId7"/>
    <p:sldId id="1575" r:id="rId8"/>
    <p:sldId id="1577" r:id="rId9"/>
    <p:sldId id="1578" r:id="rId10"/>
    <p:sldId id="1580" r:id="rId11"/>
    <p:sldId id="1576" r:id="rId12"/>
    <p:sldId id="1579" r:id="rId13"/>
    <p:sldId id="1581" r:id="rId14"/>
    <p:sldId id="437" r:id="rId15"/>
    <p:sldId id="1536" r:id="rId16"/>
    <p:sldId id="1538" r:id="rId17"/>
    <p:sldId id="1539" r:id="rId18"/>
    <p:sldId id="1540" r:id="rId19"/>
    <p:sldId id="1541" r:id="rId20"/>
    <p:sldId id="1542" r:id="rId21"/>
    <p:sldId id="1543" r:id="rId22"/>
    <p:sldId id="1544" r:id="rId23"/>
    <p:sldId id="1585" r:id="rId24"/>
    <p:sldId id="1583" r:id="rId25"/>
    <p:sldId id="1529" r:id="rId26"/>
    <p:sldId id="1530" r:id="rId27"/>
    <p:sldId id="1527" r:id="rId28"/>
    <p:sldId id="1528" r:id="rId29"/>
    <p:sldId id="153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E2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12"/>
    <p:restoredTop sz="77394"/>
  </p:normalViewPr>
  <p:slideViewPr>
    <p:cSldViewPr snapToGrid="0" snapToObjects="1">
      <p:cViewPr>
        <p:scale>
          <a:sx n="100" d="100"/>
          <a:sy n="100" d="100"/>
        </p:scale>
        <p:origin x="7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5E944-0E2E-484A-A5D4-93BE920515EF}" type="datetimeFigureOut">
              <a:rPr lang="en-US" smtClean="0"/>
              <a:t>11/9/21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1E0F8-10E4-AD4C-AC89-0C87DEED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60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730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74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82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94169 15 Jul 22:43 00020.jpg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80863 15 Jul 22:42 00040.jpg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67402 15 Jul 22:42 00100.jpg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62770 15 Jul 22:42 00500.jpg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59893 15 Jul 22:42 01000.jpg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61521 15 Jul 22:41 02000.jpg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60250 15 Jul 22:41 03000.jpg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59664 15 Jul 22:41 04000.jpg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59934 15 Jul 22:40 05000.jpg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58940 15 Jul 22:40 06000.jpg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58243 15 Jul 22:40 07000.jpg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59878 15 Jul 22:40 08000.jpg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58025 15 Jul 22:40 09000.jpg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57869 15 Jul 22:42 10000.jpg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57937 15 Jul 22:42 11000.jpg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58064 15 Jul 22:41 12000.jpg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58081 15 Jul 22:41 13000.jpg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1E0F8-10E4-AD4C-AC89-0C87DEED30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61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31897-454F-4CA3-8426-223F5CBEECC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30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Domingo, this is a quick video to say hello to your students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31897-454F-4CA3-8426-223F5CBEECC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04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9/11/21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83598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9/11/21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667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9/11/21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8987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9/11/21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031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9/11/21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2672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9/11/21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1938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9/11/21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884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9/11/21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7752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9/11/21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07899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9/11/21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3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9/11/21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358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1DEC9-3E22-C142-9599-CB29F2C7754A}" type="datetimeFigureOut">
              <a:rPr lang="es-ES_tradnl" smtClean="0"/>
              <a:t>9/11/21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513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0.png"/><Relationship Id="rId7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1.png"/><Relationship Id="rId4" Type="http://schemas.openxmlformats.org/officeDocument/2006/relationships/hyperlink" Target="https://syncedreview.com/2019/02/09/nvidia-open-sources-hyper-realistic-face-generator-stylega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52.png"/><Relationship Id="rId4" Type="http://schemas.openxmlformats.org/officeDocument/2006/relationships/hyperlink" Target="https://syncedreview.com/2019/02/09/nvidia-open-sources-hyper-realistic-face-generator-stylegan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ulturageek.com.ar/fakeapp-que-es-deepfake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konradweber.medium.com%2F8-steps-to-verify-deep-fake-videos-1dfc408568c4&amp;psig=AOvVaw0Z7bZR8wduygdmJANoCg6L&amp;ust=1620649611961000&amp;source=images&amp;cd=vfe&amp;ved=0CA0QjhxqFwoTCPj1z5jOvPACFQAAAAAdAAAAABAP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18" Type="http://schemas.openxmlformats.org/officeDocument/2006/relationships/image" Target="../media/image2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5" Type="http://schemas.openxmlformats.org/officeDocument/2006/relationships/image" Target="../media/image24.jpg"/><Relationship Id="rId10" Type="http://schemas.openxmlformats.org/officeDocument/2006/relationships/image" Target="../media/image19.jpg"/><Relationship Id="rId19" Type="http://schemas.openxmlformats.org/officeDocument/2006/relationships/image" Target="../media/image28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81666" y="30718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GAN</a:t>
            </a:r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73D134-6207-4049-A307-D90C1E578D80}"/>
              </a:ext>
            </a:extLst>
          </p:cNvPr>
          <p:cNvSpPr/>
          <p:nvPr/>
        </p:nvSpPr>
        <p:spPr>
          <a:xfrm>
            <a:off x="5224663" y="114499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C7C3A5-B781-C44F-8520-0AE4D776DAE6}"/>
              </a:ext>
            </a:extLst>
          </p:cNvPr>
          <p:cNvSpPr/>
          <p:nvPr/>
        </p:nvSpPr>
        <p:spPr>
          <a:xfrm>
            <a:off x="5377063" y="129739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A2AD4E-8808-D34B-939C-D7FC61C4B00C}"/>
              </a:ext>
            </a:extLst>
          </p:cNvPr>
          <p:cNvSpPr/>
          <p:nvPr/>
        </p:nvSpPr>
        <p:spPr>
          <a:xfrm>
            <a:off x="5142616" y="144979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9A1E79-F629-4744-8676-68CAD687AB28}"/>
              </a:ext>
            </a:extLst>
          </p:cNvPr>
          <p:cNvSpPr/>
          <p:nvPr/>
        </p:nvSpPr>
        <p:spPr>
          <a:xfrm>
            <a:off x="5332390" y="158117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EAE647-33AB-3F4C-9F67-1FF2F5F58AC1}"/>
              </a:ext>
            </a:extLst>
          </p:cNvPr>
          <p:cNvSpPr/>
          <p:nvPr/>
        </p:nvSpPr>
        <p:spPr>
          <a:xfrm>
            <a:off x="5377063" y="129739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FA14B6-B8DD-9644-843C-D1D924FE3A18}"/>
              </a:ext>
            </a:extLst>
          </p:cNvPr>
          <p:cNvSpPr/>
          <p:nvPr/>
        </p:nvSpPr>
        <p:spPr>
          <a:xfrm>
            <a:off x="5142616" y="144979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B9FB3B-0EAF-6640-A590-0BCEF3DFC030}"/>
              </a:ext>
            </a:extLst>
          </p:cNvPr>
          <p:cNvSpPr/>
          <p:nvPr/>
        </p:nvSpPr>
        <p:spPr>
          <a:xfrm>
            <a:off x="5332390" y="158117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8759EEC0-7DFE-B549-90E0-07748B203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4120" y="1769569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307111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D89C1-6E4B-894D-884E-407A6D51F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711200"/>
            <a:ext cx="12077700" cy="543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2EDE45-54C3-A040-AA97-482B3B5B8CAC}"/>
              </a:ext>
            </a:extLst>
          </p:cNvPr>
          <p:cNvSpPr txBox="1"/>
          <p:nvPr/>
        </p:nvSpPr>
        <p:spPr>
          <a:xfrm>
            <a:off x="641444" y="562358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Times" pitchFamily="2" charset="0"/>
              </a:rPr>
              <a:t>Z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05085F-69E7-274D-B1E8-DD343104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70" y="3129064"/>
            <a:ext cx="1875790" cy="599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0741D-44F1-4140-8882-7B8A462B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529" y="1567445"/>
            <a:ext cx="1739887" cy="6575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B68862-A34F-5946-90C7-E902902B21D5}"/>
              </a:ext>
            </a:extLst>
          </p:cNvPr>
          <p:cNvSpPr txBox="1"/>
          <p:nvPr/>
        </p:nvSpPr>
        <p:spPr>
          <a:xfrm>
            <a:off x="9383790" y="222504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i="1" dirty="0">
                <a:latin typeface="Times" pitchFamily="2" charset="0"/>
              </a:rPr>
              <a:t>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733500-7D26-C845-B824-8D981FD65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57" y="580978"/>
            <a:ext cx="482600" cy="48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F914-EE7B-7D4F-B434-5211EACA6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07"/>
          <a:stretch/>
        </p:blipFill>
        <p:spPr>
          <a:xfrm>
            <a:off x="6036533" y="2160214"/>
            <a:ext cx="286629" cy="48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2B7336-518E-B245-B128-071E18A9F5A1}"/>
              </a:ext>
            </a:extLst>
          </p:cNvPr>
          <p:cNvSpPr txBox="1"/>
          <p:nvPr/>
        </p:nvSpPr>
        <p:spPr>
          <a:xfrm>
            <a:off x="10629900" y="1513883"/>
            <a:ext cx="805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1: real</a:t>
            </a:r>
          </a:p>
          <a:p>
            <a:r>
              <a:rPr lang="es-ES_tradnl" dirty="0"/>
              <a:t>0: </a:t>
            </a:r>
            <a:r>
              <a:rPr lang="es-ES_tradnl" dirty="0" err="1"/>
              <a:t>fake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4670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4BC316-B6AA-E84E-B019-13F98520F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5" y="1220628"/>
            <a:ext cx="11411849" cy="441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72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7449C2-B4B6-E244-90C3-81C01B7CD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57" y="907165"/>
            <a:ext cx="11266086" cy="50436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761CAF-AEEE-9B45-BC36-14D83F3CE2AF}"/>
              </a:ext>
            </a:extLst>
          </p:cNvPr>
          <p:cNvSpPr/>
          <p:nvPr/>
        </p:nvSpPr>
        <p:spPr>
          <a:xfrm>
            <a:off x="462957" y="685800"/>
            <a:ext cx="2737443" cy="62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51392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D89C1-6E4B-894D-884E-407A6D51F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711200"/>
            <a:ext cx="12077700" cy="543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2EDE45-54C3-A040-AA97-482B3B5B8CAC}"/>
              </a:ext>
            </a:extLst>
          </p:cNvPr>
          <p:cNvSpPr txBox="1"/>
          <p:nvPr/>
        </p:nvSpPr>
        <p:spPr>
          <a:xfrm>
            <a:off x="641444" y="562358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Times" pitchFamily="2" charset="0"/>
              </a:rPr>
              <a:t>Z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05085F-69E7-274D-B1E8-DD343104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70" y="3129064"/>
            <a:ext cx="1875790" cy="599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0741D-44F1-4140-8882-7B8A462B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529" y="1567445"/>
            <a:ext cx="1739887" cy="6575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B68862-A34F-5946-90C7-E902902B21D5}"/>
              </a:ext>
            </a:extLst>
          </p:cNvPr>
          <p:cNvSpPr txBox="1"/>
          <p:nvPr/>
        </p:nvSpPr>
        <p:spPr>
          <a:xfrm>
            <a:off x="9383790" y="222504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i="1" dirty="0">
                <a:latin typeface="Times" pitchFamily="2" charset="0"/>
              </a:rPr>
              <a:t>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733500-7D26-C845-B824-8D981FD65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57" y="580978"/>
            <a:ext cx="482600" cy="48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F914-EE7B-7D4F-B434-5211EACA6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07"/>
          <a:stretch/>
        </p:blipFill>
        <p:spPr>
          <a:xfrm>
            <a:off x="6036533" y="2160214"/>
            <a:ext cx="286629" cy="48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2B7336-518E-B245-B128-071E18A9F5A1}"/>
              </a:ext>
            </a:extLst>
          </p:cNvPr>
          <p:cNvSpPr txBox="1"/>
          <p:nvPr/>
        </p:nvSpPr>
        <p:spPr>
          <a:xfrm>
            <a:off x="10629900" y="1513883"/>
            <a:ext cx="805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1: real</a:t>
            </a:r>
          </a:p>
          <a:p>
            <a:r>
              <a:rPr lang="es-ES_tradnl" dirty="0"/>
              <a:t>0: </a:t>
            </a:r>
            <a:r>
              <a:rPr lang="es-ES_tradnl" dirty="0" err="1"/>
              <a:t>fake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80609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04946-F5C4-0740-8D6F-E26E90E74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014" y="0"/>
            <a:ext cx="538973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FA3D1C-C09B-184A-A8E9-372BDA33EB4F}"/>
              </a:ext>
            </a:extLst>
          </p:cNvPr>
          <p:cNvSpPr txBox="1"/>
          <p:nvPr/>
        </p:nvSpPr>
        <p:spPr>
          <a:xfrm>
            <a:off x="1773765" y="297888"/>
            <a:ext cx="154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GAN: Shuriken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D27683-C228-C341-82BE-C4166B71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005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sta persona no existe: La escalofriante inteligencia artificial que  inventa rostros humanos - La Tercera">
            <a:extLst>
              <a:ext uri="{FF2B5EF4-FFF2-40B4-BE49-F238E27FC236}">
                <a16:creationId xmlns:a16="http://schemas.microsoft.com/office/drawing/2014/main" id="{A982AFFB-A7B8-5746-A1F4-F55187143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32937"/>
            <a:ext cx="9144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912E07-8202-0246-B0AF-4D96D47BB88E}"/>
              </a:ext>
            </a:extLst>
          </p:cNvPr>
          <p:cNvSpPr txBox="1"/>
          <p:nvPr/>
        </p:nvSpPr>
        <p:spPr>
          <a:xfrm>
            <a:off x="1672282" y="253998"/>
            <a:ext cx="6157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accent6"/>
                </a:solidFill>
              </a:rPr>
              <a:t>www.ThisPearsonDoesNotExist.com</a:t>
            </a:r>
            <a:endParaRPr lang="en-US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106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9477F0B-73C0-FF4E-83E8-5F4556451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656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E701D93-FD27-4842-9932-D8E388AD7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529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6127AE7-C7FE-7A46-BF14-A7DD0321A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599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D40B1E3-2E25-3843-A63F-A04997BC3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013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E62905-9344-5C46-98D5-DE7C838DE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20" y="248149"/>
            <a:ext cx="8290560" cy="66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95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EFA00606-C8C7-0942-B314-3E22632F7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22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>
            <a:extLst>
              <a:ext uri="{FF2B5EF4-FFF2-40B4-BE49-F238E27FC236}">
                <a16:creationId xmlns:a16="http://schemas.microsoft.com/office/drawing/2014/main" id="{98027D77-4FF7-804B-8BB2-2E9915A9E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54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844A7E9F-7480-C543-B468-8AED035F4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988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D89C1-6E4B-894D-884E-407A6D51F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711200"/>
            <a:ext cx="12077700" cy="543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2EDE45-54C3-A040-AA97-482B3B5B8CAC}"/>
              </a:ext>
            </a:extLst>
          </p:cNvPr>
          <p:cNvSpPr txBox="1"/>
          <p:nvPr/>
        </p:nvSpPr>
        <p:spPr>
          <a:xfrm>
            <a:off x="641444" y="562358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Times" pitchFamily="2" charset="0"/>
              </a:rPr>
              <a:t>Z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05085F-69E7-274D-B1E8-DD343104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70" y="3129064"/>
            <a:ext cx="1875790" cy="599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0741D-44F1-4140-8882-7B8A462B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529" y="1567445"/>
            <a:ext cx="1739887" cy="6575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B68862-A34F-5946-90C7-E902902B21D5}"/>
              </a:ext>
            </a:extLst>
          </p:cNvPr>
          <p:cNvSpPr txBox="1"/>
          <p:nvPr/>
        </p:nvSpPr>
        <p:spPr>
          <a:xfrm>
            <a:off x="9383790" y="222504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i="1" dirty="0">
                <a:latin typeface="Times" pitchFamily="2" charset="0"/>
              </a:rPr>
              <a:t>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733500-7D26-C845-B824-8D981FD65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57" y="580978"/>
            <a:ext cx="482600" cy="48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F914-EE7B-7D4F-B434-5211EACA6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07"/>
          <a:stretch/>
        </p:blipFill>
        <p:spPr>
          <a:xfrm>
            <a:off x="6036533" y="2160214"/>
            <a:ext cx="286629" cy="48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2B7336-518E-B245-B128-071E18A9F5A1}"/>
              </a:ext>
            </a:extLst>
          </p:cNvPr>
          <p:cNvSpPr txBox="1"/>
          <p:nvPr/>
        </p:nvSpPr>
        <p:spPr>
          <a:xfrm>
            <a:off x="10629900" y="1513883"/>
            <a:ext cx="805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1: real</a:t>
            </a:r>
          </a:p>
          <a:p>
            <a:r>
              <a:rPr lang="es-ES_tradnl" dirty="0"/>
              <a:t>0: </a:t>
            </a:r>
            <a:r>
              <a:rPr lang="es-ES_tradnl" dirty="0" err="1"/>
              <a:t>fake</a:t>
            </a:r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6FA34-57D1-A447-978F-5184A99A2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507" y="3898899"/>
            <a:ext cx="1179272" cy="1293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9BF998-9AD7-7E4E-8956-5E3C9AAC40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623" y="1249250"/>
            <a:ext cx="1111156" cy="1293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258027-4A8F-D74D-A75F-20CE81EF6D76}"/>
              </a:ext>
            </a:extLst>
          </p:cNvPr>
          <p:cNvSpPr txBox="1"/>
          <p:nvPr/>
        </p:nvSpPr>
        <p:spPr>
          <a:xfrm>
            <a:off x="219408" y="5239418"/>
            <a:ext cx="1310359" cy="307777"/>
          </a:xfrm>
          <a:prstGeom prst="rect">
            <a:avLst/>
          </a:prstGeom>
          <a:solidFill>
            <a:srgbClr val="B2E2E4"/>
          </a:solidFill>
        </p:spPr>
        <p:txBody>
          <a:bodyPr wrap="none" rtlCol="0">
            <a:spAutoFit/>
          </a:bodyPr>
          <a:lstStyle/>
          <a:p>
            <a:r>
              <a:rPr lang="es-ES_tradnl" sz="1400" dirty="0" err="1"/>
              <a:t>Low-Resolution</a:t>
            </a:r>
            <a:endParaRPr lang="es-ES_tradnl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EB3F53-D067-0244-BEAC-641F9F486A52}"/>
              </a:ext>
            </a:extLst>
          </p:cNvPr>
          <p:cNvSpPr txBox="1"/>
          <p:nvPr/>
        </p:nvSpPr>
        <p:spPr>
          <a:xfrm>
            <a:off x="229507" y="2589769"/>
            <a:ext cx="1170577" cy="307777"/>
          </a:xfrm>
          <a:prstGeom prst="rect">
            <a:avLst/>
          </a:prstGeom>
          <a:solidFill>
            <a:srgbClr val="B2E2E4"/>
          </a:solidFill>
        </p:spPr>
        <p:txBody>
          <a:bodyPr wrap="none" rtlCol="0">
            <a:spAutoFit/>
          </a:bodyPr>
          <a:lstStyle/>
          <a:p>
            <a:r>
              <a:rPr lang="es-ES_tradnl" sz="1400" dirty="0"/>
              <a:t>Hi-</a:t>
            </a:r>
            <a:r>
              <a:rPr lang="es-ES_tradnl" sz="1400" dirty="0" err="1"/>
              <a:t>Resolution</a:t>
            </a:r>
            <a:endParaRPr lang="es-ES_tradnl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29C73C-9096-3643-AAA8-39E19ED47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7862" y="4044240"/>
            <a:ext cx="1179272" cy="12939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C8E57A-EE1A-484D-A394-6FC266E9A7C6}"/>
              </a:ext>
            </a:extLst>
          </p:cNvPr>
          <p:cNvSpPr txBox="1"/>
          <p:nvPr/>
        </p:nvSpPr>
        <p:spPr>
          <a:xfrm>
            <a:off x="1865118" y="187980"/>
            <a:ext cx="4159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GAN para </a:t>
            </a:r>
            <a:r>
              <a:rPr lang="es-ES_tradnl" sz="2800" dirty="0" err="1"/>
              <a:t>Super-Resolution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344430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F790C2E-7CF6-4A44-98EF-236EC4BCE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4787"/>
            <a:ext cx="12192000" cy="310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AN — Super Resolution GAN (SRGAN) | by Jonathan Hui | Medium">
            <a:extLst>
              <a:ext uri="{FF2B5EF4-FFF2-40B4-BE49-F238E27FC236}">
                <a16:creationId xmlns:a16="http://schemas.microsoft.com/office/drawing/2014/main" id="{A3B1FC13-8435-A646-8B90-C5BE79A0A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7675"/>
            <a:ext cx="1219200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476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DD140-E6FF-9544-B795-22C383117CA2}"/>
              </a:ext>
            </a:extLst>
          </p:cNvPr>
          <p:cNvSpPr txBox="1"/>
          <p:nvPr/>
        </p:nvSpPr>
        <p:spPr>
          <a:xfrm>
            <a:off x="1860331" y="6505904"/>
            <a:ext cx="6475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https://syncedreview.com/2019/02/09/nvidia-open-sources-hyper-realistic-face-generator-stylegan/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pic>
        <p:nvPicPr>
          <p:cNvPr id="5" name="GAN1.mov" descr="GAN1.mov">
            <a:hlinkClick r:id="" action="ppaction://media"/>
            <a:extLst>
              <a:ext uri="{FF2B5EF4-FFF2-40B4-BE49-F238E27FC236}">
                <a16:creationId xmlns:a16="http://schemas.microsoft.com/office/drawing/2014/main" id="{FCCF143F-786F-DD47-963A-AB32FAB047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47"/>
          <a:stretch/>
        </p:blipFill>
        <p:spPr>
          <a:xfrm>
            <a:off x="2117124" y="1143000"/>
            <a:ext cx="8042876" cy="4572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4750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CCC4C5-89AE-5941-968A-20B8F9B56E7E}"/>
              </a:ext>
            </a:extLst>
          </p:cNvPr>
          <p:cNvSpPr txBox="1"/>
          <p:nvPr/>
        </p:nvSpPr>
        <p:spPr>
          <a:xfrm>
            <a:off x="1860331" y="6505904"/>
            <a:ext cx="6475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https://syncedreview.com/2019/02/09/nvidia-open-sources-hyper-realistic-face-generator-stylegan/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pic>
        <p:nvPicPr>
          <p:cNvPr id="7" name="GAN2.mov" descr="GAN2.mov">
            <a:hlinkClick r:id="" action="ppaction://media"/>
            <a:extLst>
              <a:ext uri="{FF2B5EF4-FFF2-40B4-BE49-F238E27FC236}">
                <a16:creationId xmlns:a16="http://schemas.microsoft.com/office/drawing/2014/main" id="{2A2B1F99-7032-7D43-A26C-A72DC37886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0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6C97-430D-0E4A-8645-64C71E574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8. GAN / Deep Fakes</a:t>
            </a:r>
          </a:p>
        </p:txBody>
      </p:sp>
      <p:pic>
        <p:nvPicPr>
          <p:cNvPr id="1026" name="Picture 2" descr="FakeApp: ¿cómo hacer un DeepFake y cómo funciona la app? - Cultura Geek">
            <a:extLst>
              <a:ext uri="{FF2B5EF4-FFF2-40B4-BE49-F238E27FC236}">
                <a16:creationId xmlns:a16="http://schemas.microsoft.com/office/drawing/2014/main" id="{EC1EFA6A-F224-204F-AFB7-C59247CCF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66739"/>
            <a:ext cx="9144000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42734D-EA75-3D42-B74A-2890F750882F}"/>
              </a:ext>
            </a:extLst>
          </p:cNvPr>
          <p:cNvSpPr txBox="1"/>
          <p:nvPr/>
        </p:nvSpPr>
        <p:spPr>
          <a:xfrm>
            <a:off x="1524001" y="6388443"/>
            <a:ext cx="730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hlinkClick r:id="rId4" tooltip="FakeApp: ¿cómo hacer un DeepFake y cómo funciona la app? - Cultura Gee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FakeApp: ¿cómo hacer un DeepFake y cómo funciona la app? - Cultura Geek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638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8 steps to verify Deep Fake videos | by Konrad Weber | Medium">
            <a:extLst>
              <a:ext uri="{FF2B5EF4-FFF2-40B4-BE49-F238E27FC236}">
                <a16:creationId xmlns:a16="http://schemas.microsoft.com/office/drawing/2014/main" id="{3C44732A-D65A-4240-BE9C-5CF843347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21492"/>
            <a:ext cx="91440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2E6E61-E153-EE44-B743-8A790B594FEF}"/>
              </a:ext>
            </a:extLst>
          </p:cNvPr>
          <p:cNvSpPr txBox="1"/>
          <p:nvPr/>
        </p:nvSpPr>
        <p:spPr>
          <a:xfrm>
            <a:off x="1659924" y="6079525"/>
            <a:ext cx="619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hlinkClick r:id="rId3" tooltip="8 steps to verify Deep Fake videos | by Konrad Weber | Mediu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 steps to verify Deep Fake videos | by Konrad Weber | Medium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155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get_transfer.mp4" descr="target_transfer.mp4">
            <a:hlinkClick r:id="" action="ppaction://media"/>
            <a:extLst>
              <a:ext uri="{FF2B5EF4-FFF2-40B4-BE49-F238E27FC236}">
                <a16:creationId xmlns:a16="http://schemas.microsoft.com/office/drawing/2014/main" id="{FC66E8F4-29AF-F24C-87BC-96E9318DCF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7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1FA1C6-51DA-8245-81BC-24B3B9832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215900"/>
            <a:ext cx="106807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73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95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621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152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81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177201" y="231615"/>
            <a:ext cx="6621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GAN: </a:t>
            </a:r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6867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CCD865-4E41-1D46-9276-389EFF2A71E0}"/>
              </a:ext>
            </a:extLst>
          </p:cNvPr>
          <p:cNvGrpSpPr/>
          <p:nvPr/>
        </p:nvGrpSpPr>
        <p:grpSpPr>
          <a:xfrm>
            <a:off x="1200720" y="1655340"/>
            <a:ext cx="1545056" cy="1742706"/>
            <a:chOff x="1199910" y="1655340"/>
            <a:chExt cx="1545056" cy="174270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3F92B2-C2CD-224E-BEE2-6BD0987B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99910" y="2106410"/>
              <a:ext cx="1332000" cy="1291636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0DD3350-EEE1-0442-9870-21CBC21F9791}"/>
                </a:ext>
              </a:extLst>
            </p:cNvPr>
            <p:cNvSpPr/>
            <p:nvPr/>
          </p:nvSpPr>
          <p:spPr>
            <a:xfrm>
              <a:off x="1271767" y="165534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 image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5074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2720" y="2079991"/>
            <a:ext cx="8116920" cy="3229107"/>
            <a:chOff x="2532720" y="2079991"/>
            <a:chExt cx="811692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stCxn id="22" idx="3"/>
              <a:endCxn id="19" idx="0"/>
            </p:cNvCxnSpPr>
            <p:nvPr/>
          </p:nvCxnSpPr>
          <p:spPr>
            <a:xfrm>
              <a:off x="253272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95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934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751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38011" y="2864028"/>
              <a:ext cx="784421" cy="2431609"/>
            </a:xfrm>
            <a:prstGeom prst="bentConnector3">
              <a:avLst>
                <a:gd name="adj1" fmla="val 129143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817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7B5DE-9601-BF45-8C62-52B0BDECA3C8}"/>
              </a:ext>
            </a:extLst>
          </p:cNvPr>
          <p:cNvGrpSpPr/>
          <p:nvPr/>
        </p:nvGrpSpPr>
        <p:grpSpPr>
          <a:xfrm>
            <a:off x="1081465" y="4086203"/>
            <a:ext cx="6001214" cy="2224837"/>
            <a:chOff x="1080655" y="4086203"/>
            <a:chExt cx="6001214" cy="222483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A7799C-19E4-E548-A750-1B778AF3DD38}"/>
                </a:ext>
              </a:extLst>
            </p:cNvPr>
            <p:cNvCxnSpPr/>
            <p:nvPr/>
          </p:nvCxnSpPr>
          <p:spPr>
            <a:xfrm>
              <a:off x="1080655" y="5094707"/>
              <a:ext cx="37407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8C460AB-1611-994D-A343-A7528BC158F8}"/>
                </a:ext>
              </a:extLst>
            </p:cNvPr>
            <p:cNvGrpSpPr/>
            <p:nvPr/>
          </p:nvGrpSpPr>
          <p:grpSpPr>
            <a:xfrm>
              <a:off x="1568416" y="4086203"/>
              <a:ext cx="5513453" cy="2224837"/>
              <a:chOff x="1568416" y="4086203"/>
              <a:chExt cx="5513453" cy="222483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5D8F63-87CF-4241-AA0C-47D8ED68B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8416" y="4086203"/>
                <a:ext cx="2837903" cy="222483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4FD04D4-A6BC-F54E-8D22-33EDC59EAE65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5749869" y="4971219"/>
                <a:ext cx="1332000" cy="1332000"/>
              </a:xfrm>
              <a:prstGeom prst="rect">
                <a:avLst/>
              </a:prstGeom>
            </p:spPr>
          </p:pic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B45A19F-1F38-CA46-B051-BE1832500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7905" y="5309098"/>
                <a:ext cx="158704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2E64BA7D-EE47-A148-8963-3E97964FB494}"/>
              </a:ext>
            </a:extLst>
          </p:cNvPr>
          <p:cNvPicPr>
            <a:picLocks/>
          </p:cNvPicPr>
          <p:nvPr/>
        </p:nvPicPr>
        <p:blipFill>
          <a:blip r:embed="rId7"/>
          <a:srcRect/>
          <a:stretch/>
        </p:blipFill>
        <p:spPr>
          <a:xfrm>
            <a:off x="7160458" y="4957555"/>
            <a:ext cx="1332000" cy="1332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44F9C57-551C-DA4E-9049-1BAC6FC5F2F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562817" y="4957626"/>
            <a:ext cx="1332000" cy="1332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86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8FE695AF-6A4B-A446-9CBF-DC5D2943842B}"/>
              </a:ext>
            </a:extLst>
          </p:cNvPr>
          <p:cNvSpPr/>
          <p:nvPr/>
        </p:nvSpPr>
        <p:spPr>
          <a:xfrm>
            <a:off x="2196867" y="4013339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Generator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8F8993-9533-4C47-AA6E-D24CB2B96292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9974525" y="4958339"/>
            <a:ext cx="1332000" cy="133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130206-C248-864C-90B2-0E8922F2A083}"/>
              </a:ext>
            </a:extLst>
          </p:cNvPr>
          <p:cNvSpPr txBox="1"/>
          <p:nvPr/>
        </p:nvSpPr>
        <p:spPr>
          <a:xfrm>
            <a:off x="6036445" y="5988914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Gill Sans MT" panose="020B0502020104020203" pitchFamily="34" charset="77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= 1                  500                     10,000                     50,000</a:t>
            </a:r>
          </a:p>
        </p:txBody>
      </p:sp>
    </p:spTree>
    <p:extLst>
      <p:ext uri="{BB962C8B-B14F-4D97-AF65-F5344CB8AC3E}">
        <p14:creationId xmlns:p14="http://schemas.microsoft.com/office/powerpoint/2010/main" val="427050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D3350-EEE1-0442-9870-21CBC21F9791}"/>
              </a:ext>
            </a:extLst>
          </p:cNvPr>
          <p:cNvSpPr/>
          <p:nvPr/>
        </p:nvSpPr>
        <p:spPr>
          <a:xfrm>
            <a:off x="1271767" y="1655340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 image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14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540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071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00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4993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1910" y="2079991"/>
            <a:ext cx="8117730" cy="3229107"/>
            <a:chOff x="2531910" y="2079991"/>
            <a:chExt cx="811773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stCxn id="22" idx="3"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670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cxnSpLocks/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44766" y="2870783"/>
              <a:ext cx="784421" cy="2418099"/>
            </a:xfrm>
            <a:prstGeom prst="bentConnector3">
              <a:avLst>
                <a:gd name="adj1" fmla="val 11619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736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7799C-19E4-E548-A750-1B778AF3DD38}"/>
              </a:ext>
            </a:extLst>
          </p:cNvPr>
          <p:cNvCxnSpPr/>
          <p:nvPr/>
        </p:nvCxnSpPr>
        <p:spPr>
          <a:xfrm>
            <a:off x="1080655" y="5094707"/>
            <a:ext cx="3740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B45A19F-1F38-CA46-B051-BE1832500DB0}"/>
              </a:ext>
            </a:extLst>
          </p:cNvPr>
          <p:cNvCxnSpPr>
            <a:cxnSpLocks/>
          </p:cNvCxnSpPr>
          <p:nvPr/>
        </p:nvCxnSpPr>
        <p:spPr>
          <a:xfrm>
            <a:off x="4107905" y="5309098"/>
            <a:ext cx="158704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05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D31A16-F092-1547-8EB0-D049140E06C4}"/>
              </a:ext>
            </a:extLst>
          </p:cNvPr>
          <p:cNvGrpSpPr/>
          <p:nvPr/>
        </p:nvGrpSpPr>
        <p:grpSpPr>
          <a:xfrm>
            <a:off x="1199910" y="2106410"/>
            <a:ext cx="10105805" cy="4196809"/>
            <a:chOff x="1199910" y="2106410"/>
            <a:chExt cx="10105805" cy="419680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3F92B2-C2CD-224E-BEE2-6BD0987B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199910" y="2106410"/>
              <a:ext cx="1332000" cy="129163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4FD04D4-A6BC-F54E-8D22-33EDC59EAE65}"/>
                </a:ext>
              </a:extLst>
            </p:cNvPr>
            <p:cNvPicPr>
              <a:picLocks/>
            </p:cNvPicPr>
            <p:nvPr/>
          </p:nvPicPr>
          <p:blipFill>
            <a:blip r:embed="rId6"/>
            <a:srcRect/>
            <a:stretch/>
          </p:blipFill>
          <p:spPr>
            <a:xfrm>
              <a:off x="5749869" y="4971219"/>
              <a:ext cx="1332000" cy="1332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E64BA7D-EE47-A148-8963-3E97964FB494}"/>
                </a:ext>
              </a:extLst>
            </p:cNvPr>
            <p:cNvPicPr>
              <a:picLocks/>
            </p:cNvPicPr>
            <p:nvPr/>
          </p:nvPicPr>
          <p:blipFill>
            <a:blip r:embed="rId7"/>
            <a:srcRect/>
            <a:stretch/>
          </p:blipFill>
          <p:spPr>
            <a:xfrm>
              <a:off x="7159648" y="4957555"/>
              <a:ext cx="1332000" cy="13320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44F9C57-551C-DA4E-9049-1BAC6FC5F2F0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62007" y="4957626"/>
              <a:ext cx="1332000" cy="1332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28F8993-9533-4C47-AA6E-D24CB2B96292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73715" y="4958339"/>
              <a:ext cx="1332000" cy="13320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075B83-127A-FD4C-AF29-6A67F9B78724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80AD79D-2916-D24A-A51F-52737191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707D42-DD78-9D4A-B5BB-F6B54B71B5B7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844C9DB-553E-084C-B78C-76FC4FCFB2EC}"/>
              </a:ext>
            </a:extLst>
          </p:cNvPr>
          <p:cNvSpPr txBox="1"/>
          <p:nvPr/>
        </p:nvSpPr>
        <p:spPr>
          <a:xfrm>
            <a:off x="6035635" y="5988914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Gill Sans MT" panose="020B0502020104020203" pitchFamily="34" charset="77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= 1                  500                     10,000                     50,000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54C549-04D7-4E40-991C-F516A9A9893B}"/>
              </a:ext>
            </a:extLst>
          </p:cNvPr>
          <p:cNvSpPr txBox="1"/>
          <p:nvPr/>
        </p:nvSpPr>
        <p:spPr>
          <a:xfrm>
            <a:off x="177201" y="231615"/>
            <a:ext cx="6621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GAN: </a:t>
            </a:r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</p:spTree>
    <p:extLst>
      <p:ext uri="{BB962C8B-B14F-4D97-AF65-F5344CB8AC3E}">
        <p14:creationId xmlns:p14="http://schemas.microsoft.com/office/powerpoint/2010/main" val="358911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B6F1C135-BA7C-BB43-88F3-390FC1A80413}"/>
              </a:ext>
            </a:extLst>
          </p:cNvPr>
          <p:cNvGrpSpPr/>
          <p:nvPr/>
        </p:nvGrpSpPr>
        <p:grpSpPr>
          <a:xfrm>
            <a:off x="2819674" y="3866154"/>
            <a:ext cx="2642696" cy="2888288"/>
            <a:chOff x="2511309" y="3784346"/>
            <a:chExt cx="2642696" cy="288828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88AC615-BFB8-1B4D-A4DF-E53D8B712E3C}"/>
                </a:ext>
              </a:extLst>
            </p:cNvPr>
            <p:cNvSpPr txBox="1"/>
            <p:nvPr/>
          </p:nvSpPr>
          <p:spPr>
            <a:xfrm>
              <a:off x="2511309" y="378434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20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674272E-81AF-CD4A-B6EE-06A207CE2E1D}"/>
                </a:ext>
              </a:extLst>
            </p:cNvPr>
            <p:cNvSpPr txBox="1"/>
            <p:nvPr/>
          </p:nvSpPr>
          <p:spPr>
            <a:xfrm>
              <a:off x="4384242" y="6303302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13000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6D63A76-87BD-604C-8EE5-E069E8E5BF30}"/>
                </a:ext>
              </a:extLst>
            </p:cNvPr>
            <p:cNvSpPr txBox="1"/>
            <p:nvPr/>
          </p:nvSpPr>
          <p:spPr>
            <a:xfrm>
              <a:off x="3363162" y="506886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5000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E2044AD-EABC-6A46-9652-1ACEEF5668AB}"/>
                </a:ext>
              </a:extLst>
            </p:cNvPr>
            <p:cNvSpPr txBox="1"/>
            <p:nvPr/>
          </p:nvSpPr>
          <p:spPr>
            <a:xfrm>
              <a:off x="2768881" y="430824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100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D5F42ADD-7B52-2F4B-A9FE-5D5BB11D3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376" y="69851"/>
            <a:ext cx="4157989" cy="415798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8CF526D-4442-3147-A131-E971111F4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376" y="219851"/>
            <a:ext cx="4157989" cy="415798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F379E44-121A-2145-B877-FB388B6B2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3376" y="369851"/>
            <a:ext cx="4157989" cy="415798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D02BC7E-6EE0-C841-8774-E9E0E981F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3376" y="519851"/>
            <a:ext cx="4157989" cy="415798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ABF0978-01B5-964B-8CD9-C426CCA80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3376" y="669851"/>
            <a:ext cx="4157989" cy="415798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21FEE59-B1F6-F346-B1BA-F302EF0FB7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3376" y="819851"/>
            <a:ext cx="4157989" cy="415798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8835863-6CEF-A94D-91F0-25C012192B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3376" y="969851"/>
            <a:ext cx="4157989" cy="415798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FF7D17C-F666-984F-8C48-0D18A68BF8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3376" y="1119851"/>
            <a:ext cx="4157989" cy="415798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47A5715-0967-4640-80BA-208DA039CF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3376" y="1269851"/>
            <a:ext cx="4157989" cy="415798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F0CB2B8-F71E-7440-B5A9-4B5DD47B21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3376" y="1419851"/>
            <a:ext cx="4157989" cy="415798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25CC47F-7D04-4445-8AD3-D8C88997CD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33376" y="1569851"/>
            <a:ext cx="4157989" cy="415798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47501B2-20B4-A146-802E-BE84730A01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83376" y="1719851"/>
            <a:ext cx="4157989" cy="415798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E66351D-03B5-DE4A-A5E5-BD18203E47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33376" y="1869851"/>
            <a:ext cx="4157989" cy="415798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F3547404-984D-B841-9187-7FEBBFD7E82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83376" y="2019851"/>
            <a:ext cx="4157989" cy="415798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9EBB5B64-0CC4-2D4C-941F-AAC80CF1AD4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3376" y="2169851"/>
            <a:ext cx="4157989" cy="415798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1135C55-32C9-2C46-AB6A-2BE61711FBE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83376" y="2319851"/>
            <a:ext cx="4157989" cy="4157989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D320088-5AA3-E940-95D1-D8FEAA05C53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33376" y="2469851"/>
            <a:ext cx="4157989" cy="41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1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9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D89C1-6E4B-894D-884E-407A6D51F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711200"/>
            <a:ext cx="12077700" cy="543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2EDE45-54C3-A040-AA97-482B3B5B8CAC}"/>
              </a:ext>
            </a:extLst>
          </p:cNvPr>
          <p:cNvSpPr txBox="1"/>
          <p:nvPr/>
        </p:nvSpPr>
        <p:spPr>
          <a:xfrm>
            <a:off x="641444" y="562358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Times" pitchFamily="2" charset="0"/>
              </a:rPr>
              <a:t>Z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05085F-69E7-274D-B1E8-DD343104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70" y="3129064"/>
            <a:ext cx="1875790" cy="599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0741D-44F1-4140-8882-7B8A462B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529" y="1567445"/>
            <a:ext cx="1739887" cy="6575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B68862-A34F-5946-90C7-E902902B21D5}"/>
              </a:ext>
            </a:extLst>
          </p:cNvPr>
          <p:cNvSpPr txBox="1"/>
          <p:nvPr/>
        </p:nvSpPr>
        <p:spPr>
          <a:xfrm>
            <a:off x="9383790" y="222504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i="1" dirty="0">
                <a:latin typeface="Times" pitchFamily="2" charset="0"/>
              </a:rPr>
              <a:t>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733500-7D26-C845-B824-8D981FD65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57" y="580978"/>
            <a:ext cx="482600" cy="48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F914-EE7B-7D4F-B434-5211EACA6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07"/>
          <a:stretch/>
        </p:blipFill>
        <p:spPr>
          <a:xfrm>
            <a:off x="6036533" y="2160214"/>
            <a:ext cx="286629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80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F7E5D0-1A3D-7041-9C2B-AA628E7D3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20" y="0"/>
            <a:ext cx="10970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73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0C2D57-DC98-8845-90D0-678071A04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43" y="0"/>
            <a:ext cx="10276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86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458</Words>
  <Application>Microsoft Macintosh PowerPoint</Application>
  <PresentationFormat>Widescreen</PresentationFormat>
  <Paragraphs>90</Paragraphs>
  <Slides>29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Gill Sans MT</vt:lpstr>
      <vt:lpstr>Times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8. GAN / Deep Fakes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Face Recognition</dc:title>
  <dc:creator>Domingo Mery</dc:creator>
  <cp:lastModifiedBy>Domingo Mery</cp:lastModifiedBy>
  <cp:revision>19</cp:revision>
  <dcterms:created xsi:type="dcterms:W3CDTF">2017-05-04T14:21:42Z</dcterms:created>
  <dcterms:modified xsi:type="dcterms:W3CDTF">2021-11-10T13:36:29Z</dcterms:modified>
</cp:coreProperties>
</file>